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72" r:id="rId2"/>
    <p:sldId id="266" r:id="rId3"/>
    <p:sldId id="267" r:id="rId4"/>
    <p:sldId id="268" r:id="rId5"/>
    <p:sldId id="263" r:id="rId6"/>
    <p:sldId id="257" r:id="rId7"/>
    <p:sldId id="276" r:id="rId8"/>
    <p:sldId id="258" r:id="rId9"/>
    <p:sldId id="275" r:id="rId10"/>
    <p:sldId id="264" r:id="rId11"/>
    <p:sldId id="261" r:id="rId12"/>
    <p:sldId id="262" r:id="rId13"/>
    <p:sldId id="269" r:id="rId14"/>
    <p:sldId id="273" r:id="rId15"/>
  </p:sldIdLst>
  <p:sldSz cx="9144000" cy="5143500" type="screen16x9"/>
  <p:notesSz cx="6858000" cy="9144000"/>
  <p:embeddedFontLst>
    <p:embeddedFont>
      <p:font typeface="Montserrat SemiBold" panose="020B0604020202020204" charset="0"/>
      <p:bold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 ExtraLight" panose="020B0604020202020204" charset="0"/>
      <p:regular r:id="rId23"/>
      <p:italic r:id="rId24"/>
    </p:embeddedFont>
    <p:embeddedFont>
      <p:font typeface="Raleway" panose="020B0503030101060003" pitchFamily="34" charset="0"/>
      <p:regular r:id="rId25"/>
      <p:bold r:id="rId26"/>
      <p:italic r:id="rId27"/>
      <p:boldItalic r:id="rId28"/>
    </p:embeddedFont>
    <p:embeddedFont>
      <p:font typeface="Source Sans Pro" panose="020B0503030403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398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489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4695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2568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0623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838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solidFill>
                  <a:schemeClr val="lt1"/>
                </a:solidFill>
              </a:rPr>
              <a:t>‹N°›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solidFill>
                  <a:schemeClr val="lt1"/>
                </a:solidFill>
              </a:rPr>
              <a:t>‹N°›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solidFill>
                  <a:schemeClr val="lt1"/>
                </a:solidFill>
              </a:rPr>
              <a:t>‹N°›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solidFill>
                  <a:schemeClr val="lt1"/>
                </a:solidFill>
              </a:rPr>
              <a:t>‹N°›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Shape 3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solidFill>
                  <a:schemeClr val="lt1"/>
                </a:solidFill>
              </a:rPr>
              <a:t>‹N°›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‹N°›</a:t>
            </a:fld>
            <a:endParaRPr sz="1000"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cid:image006.png@01D38F83.E4371820" TargetMode="External"/><Relationship Id="rId3" Type="http://schemas.openxmlformats.org/officeDocument/2006/relationships/image" Target="../media/image18.jpg"/><Relationship Id="rId7" Type="http://schemas.openxmlformats.org/officeDocument/2006/relationships/image" Target="cid:image003.png@01D38F83.E4371820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cid:image005.png@01D38F83.E4371820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9.jpg"/><Relationship Id="rId9" Type="http://schemas.openxmlformats.org/officeDocument/2006/relationships/image" Target="cid:image004.png@01D38F83.E4371820" TargetMode="External"/><Relationship Id="rId14" Type="http://schemas.openxmlformats.org/officeDocument/2006/relationships/hyperlink" Target="http://www.revinax.net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png"/><Relationship Id="rId7" Type="http://schemas.openxmlformats.org/officeDocument/2006/relationships/image" Target="cid:image004.png@01D38F83.E4371820" TargetMode="External"/><Relationship Id="rId12" Type="http://schemas.openxmlformats.org/officeDocument/2006/relationships/hyperlink" Target="http://www.revinax.ne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cid:image006.png@01D38F83.E4371820" TargetMode="External"/><Relationship Id="rId5" Type="http://schemas.openxmlformats.org/officeDocument/2006/relationships/image" Target="cid:image003.png@01D38F83.E4371820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cid:image005.png@01D38F83.E437182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cid:image005.png@01D38F83.E4371820" TargetMode="External"/><Relationship Id="rId13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cid:image004.png@01D38F83.E4371820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0" Type="http://schemas.openxmlformats.org/officeDocument/2006/relationships/image" Target="cid:image006.png@01D38F83.E4371820" TargetMode="External"/><Relationship Id="rId4" Type="http://schemas.openxmlformats.org/officeDocument/2006/relationships/image" Target="cid:image003.png@01D38F83.E4371820" TargetMode="External"/><Relationship Id="rId9" Type="http://schemas.openxmlformats.org/officeDocument/2006/relationships/image" Target="../media/image9.png"/><Relationship Id="rId14" Type="http://schemas.openxmlformats.org/officeDocument/2006/relationships/hyperlink" Target="http://www.revinax.ne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revinax.ne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cid:image006.png@01D38F83.E4371820" TargetMode="External"/><Relationship Id="rId3" Type="http://schemas.openxmlformats.org/officeDocument/2006/relationships/hyperlink" Target="https://play.google.com/store/apps/details?id=com.Revinax.CardboardHandbook&amp;hl=fil" TargetMode="External"/><Relationship Id="rId7" Type="http://schemas.openxmlformats.org/officeDocument/2006/relationships/image" Target="cid:image003.png@01D38F83.E4371820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cid:image005.png@01D38F83.E4371820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hyperlink" Target="https://itunes.apple.com/fr/app/revinax-handbook/id1327751495?mt=8" TargetMode="External"/><Relationship Id="rId9" Type="http://schemas.openxmlformats.org/officeDocument/2006/relationships/image" Target="cid:image004.png@01D38F83.E4371820" TargetMode="External"/><Relationship Id="rId14" Type="http://schemas.openxmlformats.org/officeDocument/2006/relationships/hyperlink" Target="http://www.revinax.net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cid:image005.png@01D38F83.E4371820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cid:image004.png@01D38F83.E4371820" TargetMode="External"/><Relationship Id="rId11" Type="http://schemas.openxmlformats.org/officeDocument/2006/relationships/hyperlink" Target="http://www.revinax.net/" TargetMode="External"/><Relationship Id="rId5" Type="http://schemas.openxmlformats.org/officeDocument/2006/relationships/image" Target="../media/image7.png"/><Relationship Id="rId10" Type="http://schemas.openxmlformats.org/officeDocument/2006/relationships/image" Target="cid:image006.png@01D38F83.E4371820" TargetMode="External"/><Relationship Id="rId4" Type="http://schemas.openxmlformats.org/officeDocument/2006/relationships/image" Target="cid:image003.png@01D38F83.E4371820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cid:image004.png@01D38F83.E4371820" TargetMode="External"/><Relationship Id="rId13" Type="http://schemas.openxmlformats.org/officeDocument/2006/relationships/hyperlink" Target="http://www.revinax.net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cid:image006.png@01D38F83.E437182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cid:image003.png@01D38F83.E4371820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cid:image005.png@01D38F83.E4371820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cid:image004.png@01D38F83.E4371820" TargetMode="External"/><Relationship Id="rId13" Type="http://schemas.openxmlformats.org/officeDocument/2006/relationships/hyperlink" Target="http://www.revinax.net/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7.png"/><Relationship Id="rId12" Type="http://schemas.openxmlformats.org/officeDocument/2006/relationships/image" Target="cid:image006.png@01D38F83.E437182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cid:image003.png@01D38F83.E4371820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cid:image005.png@01D38F83.E4371820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91E0C4-216F-4E0C-B707-9269FE60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76" y="0"/>
            <a:ext cx="5762847" cy="4375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7E4598-5ACA-4B82-B7C1-58CC34BE9E58}"/>
              </a:ext>
            </a:extLst>
          </p:cNvPr>
          <p:cNvSpPr/>
          <p:nvPr/>
        </p:nvSpPr>
        <p:spPr>
          <a:xfrm>
            <a:off x="213644" y="2187790"/>
            <a:ext cx="8853443" cy="20081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61424C-33DE-44F6-8D7A-989C45942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50" y="2372564"/>
            <a:ext cx="5858268" cy="16794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A971A7-C317-47D5-B468-FA85F52B7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476" y="4195985"/>
            <a:ext cx="3387045" cy="7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31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525" y="98171"/>
            <a:ext cx="3118001" cy="2338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85458" y="3463947"/>
            <a:ext cx="8949068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bg1"/>
                </a:solidFill>
              </a:rPr>
              <a:t>Utilisation d’un Cardboard 3D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A9C702-A7D2-43A5-91C5-296CDAC88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7" y="501180"/>
            <a:ext cx="5858268" cy="1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00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330700"/>
            <a:ext cx="2808000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fr" sz="1400">
                <a:solidFill>
                  <a:schemeClr val="dk1"/>
                </a:solidFill>
              </a:rPr>
              <a:t>1</a:t>
            </a:r>
            <a:r>
              <a:rPr lang="fr" sz="1400">
                <a:solidFill>
                  <a:srgbClr val="666666"/>
                </a:solidFill>
              </a:rPr>
              <a:t>. Lancez le tutoriel “</a:t>
            </a:r>
            <a:r>
              <a:rPr lang="fr" sz="1400" b="1">
                <a:solidFill>
                  <a:srgbClr val="666666"/>
                </a:solidFill>
              </a:rPr>
              <a:t>Ostéosynthèse dynamique”</a:t>
            </a:r>
            <a:r>
              <a:rPr lang="fr" sz="1400">
                <a:solidFill>
                  <a:srgbClr val="666666"/>
                </a:solidFill>
              </a:rPr>
              <a:t> sur l’application Revinax Handbook</a:t>
            </a:r>
            <a:endParaRPr sz="140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1600"/>
              </a:spcAft>
              <a:buNone/>
            </a:pPr>
            <a:endParaRPr sz="1400">
              <a:solidFill>
                <a:schemeClr val="dk1"/>
              </a:solidFill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68000" y="330700"/>
            <a:ext cx="28080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</a:rPr>
              <a:t>2</a:t>
            </a:r>
            <a:r>
              <a:rPr lang="fr" sz="1400">
                <a:solidFill>
                  <a:srgbClr val="666666"/>
                </a:solidFill>
              </a:rPr>
              <a:t>. Positionnez votre téléphone dans le Cardboard comme illustré ci-dessous avant de fermer le cache</a:t>
            </a:r>
            <a:endParaRPr sz="140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chemeClr val="dk1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024300" y="330700"/>
            <a:ext cx="2808000" cy="6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chemeClr val="dk1"/>
                </a:solidFill>
              </a:rPr>
              <a:t>3</a:t>
            </a:r>
            <a:r>
              <a:rPr lang="fr" sz="1400">
                <a:solidFill>
                  <a:srgbClr val="666666"/>
                </a:solidFill>
              </a:rPr>
              <a:t>. Utilisez le bouton illustré pour faire défiler les imageries médicales à droite et à gauche du tutoriel vidéo</a:t>
            </a:r>
            <a:endParaRPr sz="14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chemeClr val="dk1"/>
              </a:solidFill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1313088" y="3879850"/>
            <a:ext cx="805200" cy="242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4169375" y="3697875"/>
            <a:ext cx="805200" cy="242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6677700" y="3491300"/>
            <a:ext cx="1431000" cy="630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b="14251"/>
          <a:stretch/>
        </p:blipFill>
        <p:spPr>
          <a:xfrm>
            <a:off x="6266025" y="1925900"/>
            <a:ext cx="2324576" cy="227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4">
            <a:alphaModFix/>
          </a:blip>
          <a:srcRect l="6634" r="11257"/>
          <a:stretch/>
        </p:blipFill>
        <p:spPr>
          <a:xfrm>
            <a:off x="3167999" y="1925900"/>
            <a:ext cx="2808001" cy="227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3311" y="1730275"/>
            <a:ext cx="1604776" cy="285292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/>
          <p:nvPr/>
        </p:nvSpPr>
        <p:spPr>
          <a:xfrm>
            <a:off x="1681888" y="2232550"/>
            <a:ext cx="805200" cy="242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4" descr="cid:image006.png@01D3636E.4C459FA0">
            <a:extLst>
              <a:ext uri="{FF2B5EF4-FFF2-40B4-BE49-F238E27FC236}">
                <a16:creationId xmlns:a16="http://schemas.microsoft.com/office/drawing/2014/main" id="{7CEB0983-88C7-4CF4-9B7E-1087C388B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81" y="4758680"/>
            <a:ext cx="4095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id:image008.png@01D3636E.4C459FA0">
            <a:extLst>
              <a:ext uri="{FF2B5EF4-FFF2-40B4-BE49-F238E27FC236}">
                <a16:creationId xmlns:a16="http://schemas.microsoft.com/office/drawing/2014/main" id="{7776A1B4-8B0C-45FE-A079-E7B9C1D7C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49" y="4755346"/>
            <a:ext cx="39052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id:image010.png@01D3636E.4C459FA0">
            <a:extLst>
              <a:ext uri="{FF2B5EF4-FFF2-40B4-BE49-F238E27FC236}">
                <a16:creationId xmlns:a16="http://schemas.microsoft.com/office/drawing/2014/main" id="{AAFF7C89-AE9C-4710-8359-82AEE23D8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59" y="4755122"/>
            <a:ext cx="4095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 descr="cid:image012.png@01D3636E.4C459FA0">
            <a:extLst>
              <a:ext uri="{FF2B5EF4-FFF2-40B4-BE49-F238E27FC236}">
                <a16:creationId xmlns:a16="http://schemas.microsoft.com/office/drawing/2014/main" id="{CC3B267C-54B0-4B7A-A536-FED269DBA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149" y="4746158"/>
            <a:ext cx="3810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75B1784-64CF-401B-B177-B254DB2627C2}"/>
              </a:ext>
            </a:extLst>
          </p:cNvPr>
          <p:cNvSpPr txBox="1"/>
          <p:nvPr/>
        </p:nvSpPr>
        <p:spPr>
          <a:xfrm>
            <a:off x="212353" y="4753700"/>
            <a:ext cx="752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solidFill>
                  <a:srgbClr val="0070C0"/>
                </a:solidFill>
                <a:latin typeface="Montserrat SemiBold" panose="00000700000000000000" pitchFamily="2" charset="0"/>
                <a:hlinkClick r:id="rId14"/>
              </a:rPr>
              <a:t>www.revinax.net</a:t>
            </a:r>
            <a:r>
              <a:rPr lang="fr-FR" sz="1200" i="1" dirty="0">
                <a:solidFill>
                  <a:srgbClr val="0070C0"/>
                </a:solidFill>
                <a:latin typeface="Montserrat ExtraLight" panose="00000300000000000000" pitchFamily="2" charset="0"/>
              </a:rPr>
              <a:t> 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- </a:t>
            </a:r>
            <a:r>
              <a:rPr lang="fr-FR" sz="1200" i="1" dirty="0" err="1">
                <a:solidFill>
                  <a:schemeClr val="bg2"/>
                </a:solidFill>
                <a:latin typeface="Montserrat ExtraLight" panose="00000300000000000000" pitchFamily="2" charset="0"/>
              </a:rPr>
              <a:t>Rpt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 point Benjamin Franklin – Bat. Cap Omega – 34960 Montpellier Cedex 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0" y="128830"/>
            <a:ext cx="91440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Enjoy !</a:t>
            </a:r>
            <a:endParaRPr dirty="0"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8088" y="794960"/>
            <a:ext cx="5127821" cy="37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cid:image006.png@01D3636E.4C459FA0">
            <a:extLst>
              <a:ext uri="{FF2B5EF4-FFF2-40B4-BE49-F238E27FC236}">
                <a16:creationId xmlns:a16="http://schemas.microsoft.com/office/drawing/2014/main" id="{873817EC-FB1E-4EBB-B64F-6D68B83A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81" y="4758680"/>
            <a:ext cx="4095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id:image008.png@01D3636E.4C459FA0">
            <a:extLst>
              <a:ext uri="{FF2B5EF4-FFF2-40B4-BE49-F238E27FC236}">
                <a16:creationId xmlns:a16="http://schemas.microsoft.com/office/drawing/2014/main" id="{0E175B3E-7DDE-43BC-ABA7-E5EC647E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49" y="4755346"/>
            <a:ext cx="39052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id:image010.png@01D3636E.4C459FA0">
            <a:extLst>
              <a:ext uri="{FF2B5EF4-FFF2-40B4-BE49-F238E27FC236}">
                <a16:creationId xmlns:a16="http://schemas.microsoft.com/office/drawing/2014/main" id="{EBF8052A-CA08-4520-B627-42DCCB9D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59" y="4755122"/>
            <a:ext cx="4095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cid:image012.png@01D3636E.4C459FA0">
            <a:extLst>
              <a:ext uri="{FF2B5EF4-FFF2-40B4-BE49-F238E27FC236}">
                <a16:creationId xmlns:a16="http://schemas.microsoft.com/office/drawing/2014/main" id="{7470EF33-8546-43ED-8BFB-3E7698543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149" y="4746158"/>
            <a:ext cx="3810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C3534BF-23C2-41AE-85EE-25E75904F606}"/>
              </a:ext>
            </a:extLst>
          </p:cNvPr>
          <p:cNvSpPr txBox="1"/>
          <p:nvPr/>
        </p:nvSpPr>
        <p:spPr>
          <a:xfrm>
            <a:off x="212353" y="4753700"/>
            <a:ext cx="752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solidFill>
                  <a:srgbClr val="0070C0"/>
                </a:solidFill>
                <a:latin typeface="Montserrat SemiBold" panose="00000700000000000000" pitchFamily="2" charset="0"/>
                <a:hlinkClick r:id="rId12"/>
              </a:rPr>
              <a:t>www.revinax.net</a:t>
            </a:r>
            <a:r>
              <a:rPr lang="fr-FR" sz="1200" i="1" dirty="0">
                <a:solidFill>
                  <a:srgbClr val="0070C0"/>
                </a:solidFill>
                <a:latin typeface="Montserrat ExtraLight" panose="00000300000000000000" pitchFamily="2" charset="0"/>
              </a:rPr>
              <a:t> 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- </a:t>
            </a:r>
            <a:r>
              <a:rPr lang="fr-FR" sz="1200" i="1" dirty="0" err="1">
                <a:solidFill>
                  <a:schemeClr val="bg2"/>
                </a:solidFill>
                <a:latin typeface="Montserrat ExtraLight" panose="00000300000000000000" pitchFamily="2" charset="0"/>
              </a:rPr>
              <a:t>Rpt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 point Benjamin Franklin – Bat. Cap Omega – 34960 Montpellier Cedex 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85458" y="3463947"/>
            <a:ext cx="8949068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 dirty="0">
                <a:solidFill>
                  <a:schemeClr val="bg1"/>
                </a:solidFill>
              </a:rPr>
              <a:t>HOT LINE / </a:t>
            </a:r>
            <a:r>
              <a:rPr lang="fr-FR" b="0" dirty="0">
                <a:solidFill>
                  <a:schemeClr val="bg1"/>
                </a:solidFill>
                <a:latin typeface="Source Sans Pro"/>
                <a:sym typeface="Source Sans Pro"/>
              </a:rPr>
              <a:t>05 63 75 66 24</a:t>
            </a:r>
            <a:endParaRPr b="0" dirty="0">
              <a:solidFill>
                <a:schemeClr val="bg1"/>
              </a:solidFill>
              <a:latin typeface="Source Sans Pro"/>
              <a:sym typeface="Source Sans Pro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C15096-0278-418B-89FB-E9906B103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77" y="501180"/>
            <a:ext cx="5858268" cy="1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85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id:image006.png@01D3636E.4C459FA0">
            <a:extLst>
              <a:ext uri="{FF2B5EF4-FFF2-40B4-BE49-F238E27FC236}">
                <a16:creationId xmlns:a16="http://schemas.microsoft.com/office/drawing/2014/main" id="{873817EC-FB1E-4EBB-B64F-6D68B83A3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81" y="4758680"/>
            <a:ext cx="4095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id:image008.png@01D3636E.4C459FA0">
            <a:extLst>
              <a:ext uri="{FF2B5EF4-FFF2-40B4-BE49-F238E27FC236}">
                <a16:creationId xmlns:a16="http://schemas.microsoft.com/office/drawing/2014/main" id="{0E175B3E-7DDE-43BC-ABA7-E5EC647E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49" y="4755346"/>
            <a:ext cx="39052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id:image010.png@01D3636E.4C459FA0">
            <a:extLst>
              <a:ext uri="{FF2B5EF4-FFF2-40B4-BE49-F238E27FC236}">
                <a16:creationId xmlns:a16="http://schemas.microsoft.com/office/drawing/2014/main" id="{EBF8052A-CA08-4520-B627-42DCCB9D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59" y="4755122"/>
            <a:ext cx="4095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cid:image012.png@01D3636E.4C459FA0">
            <a:extLst>
              <a:ext uri="{FF2B5EF4-FFF2-40B4-BE49-F238E27FC236}">
                <a16:creationId xmlns:a16="http://schemas.microsoft.com/office/drawing/2014/main" id="{7470EF33-8546-43ED-8BFB-3E7698543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149" y="4746158"/>
            <a:ext cx="3810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E4B688-8F62-49D7-A2EA-EDA69941A5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6680" y="2552636"/>
            <a:ext cx="1649194" cy="10974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49CC4EA-92A1-4171-B22F-DD7E4A6971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4037" y="2871208"/>
            <a:ext cx="2373283" cy="52961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74AC51-C1C3-4EBB-8941-4A53FFC20B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1116" y="245323"/>
            <a:ext cx="5858268" cy="16794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1D4566C-941B-40AB-8C74-5186B9DB8413}"/>
              </a:ext>
            </a:extLst>
          </p:cNvPr>
          <p:cNvSpPr txBox="1"/>
          <p:nvPr/>
        </p:nvSpPr>
        <p:spPr>
          <a:xfrm>
            <a:off x="212353" y="4753700"/>
            <a:ext cx="752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solidFill>
                  <a:srgbClr val="0070C0"/>
                </a:solidFill>
                <a:latin typeface="Montserrat SemiBold" panose="00000700000000000000" pitchFamily="2" charset="0"/>
                <a:hlinkClick r:id="rId14"/>
              </a:rPr>
              <a:t>www.revinax.net</a:t>
            </a:r>
            <a:r>
              <a:rPr lang="fr-FR" sz="1200" i="1" dirty="0">
                <a:solidFill>
                  <a:srgbClr val="0070C0"/>
                </a:solidFill>
                <a:latin typeface="Montserrat ExtraLight" panose="00000300000000000000" pitchFamily="2" charset="0"/>
              </a:rPr>
              <a:t> 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- </a:t>
            </a:r>
            <a:r>
              <a:rPr lang="fr-FR" sz="1200" i="1" dirty="0" err="1">
                <a:solidFill>
                  <a:schemeClr val="bg2"/>
                </a:solidFill>
                <a:latin typeface="Montserrat ExtraLight" panose="00000300000000000000" pitchFamily="2" charset="0"/>
              </a:rPr>
              <a:t>Rpt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 point Benjamin Franklin – Bat. Cap Omega – 34960 Montpellier Cedex 2</a:t>
            </a:r>
          </a:p>
        </p:txBody>
      </p:sp>
    </p:spTree>
    <p:extLst>
      <p:ext uri="{BB962C8B-B14F-4D97-AF65-F5344CB8AC3E}">
        <p14:creationId xmlns:p14="http://schemas.microsoft.com/office/powerpoint/2010/main" val="457512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EDD2E8-4B15-43A1-9FC0-17DB9001C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786" y="501180"/>
            <a:ext cx="1332590" cy="1532479"/>
          </a:xfrm>
          <a:prstGeom prst="rect">
            <a:avLst/>
          </a:prstGeom>
        </p:spPr>
      </p:pic>
      <p:sp>
        <p:nvSpPr>
          <p:cNvPr id="7" name="Shape 58">
            <a:extLst>
              <a:ext uri="{FF2B5EF4-FFF2-40B4-BE49-F238E27FC236}">
                <a16:creationId xmlns:a16="http://schemas.microsoft.com/office/drawing/2014/main" id="{978DE816-9AB3-4F37-A714-2D47E185DFE8}"/>
              </a:ext>
            </a:extLst>
          </p:cNvPr>
          <p:cNvSpPr txBox="1">
            <a:spLocks/>
          </p:cNvSpPr>
          <p:nvPr/>
        </p:nvSpPr>
        <p:spPr>
          <a:xfrm>
            <a:off x="74428" y="2433268"/>
            <a:ext cx="8952614" cy="18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fr-FR" sz="32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Revinax </a:t>
            </a:r>
            <a:r>
              <a:rPr lang="fr-FR" sz="20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est une jeune pousse qui ambitionne de mettre à disposition le savoir faire mondial en tout lieu et tout temps.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C12314-5485-4DCC-BFCA-800549EF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77" y="501180"/>
            <a:ext cx="5858268" cy="1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8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EDD2E8-4B15-43A1-9FC0-17DB9001C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786" y="501180"/>
            <a:ext cx="1332590" cy="1532479"/>
          </a:xfrm>
          <a:prstGeom prst="rect">
            <a:avLst/>
          </a:prstGeom>
        </p:spPr>
      </p:pic>
      <p:sp>
        <p:nvSpPr>
          <p:cNvPr id="7" name="Shape 58">
            <a:extLst>
              <a:ext uri="{FF2B5EF4-FFF2-40B4-BE49-F238E27FC236}">
                <a16:creationId xmlns:a16="http://schemas.microsoft.com/office/drawing/2014/main" id="{978DE816-9AB3-4F37-A714-2D47E185DFE8}"/>
              </a:ext>
            </a:extLst>
          </p:cNvPr>
          <p:cNvSpPr txBox="1">
            <a:spLocks/>
          </p:cNvSpPr>
          <p:nvPr/>
        </p:nvSpPr>
        <p:spPr>
          <a:xfrm>
            <a:off x="74428" y="2322179"/>
            <a:ext cx="8931349" cy="222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fr-FR" sz="20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Vous êtes les tous premiers à tester la partie médicale de notre plateforme en cours de lancement.</a:t>
            </a:r>
          </a:p>
          <a:p>
            <a:pPr algn="ctr"/>
            <a:endParaRPr lang="fr-FR" sz="2000" b="0" dirty="0">
              <a:solidFill>
                <a:schemeClr val="bg1"/>
              </a:solidFill>
              <a:latin typeface="Source Sans Pro" panose="020B0503030403020204" pitchFamily="34" charset="0"/>
            </a:endParaRPr>
          </a:p>
          <a:p>
            <a:pPr algn="ctr"/>
            <a:r>
              <a:rPr lang="fr-FR" sz="20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 Nous sommes enthousiastes de cette expérience et nous vous souhaitons de belles immersions.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21F0BF-2DC7-4A64-A3C2-0D0F21007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77" y="501180"/>
            <a:ext cx="5858268" cy="1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6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EDD2E8-4B15-43A1-9FC0-17DB9001C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786" y="501180"/>
            <a:ext cx="1332590" cy="1532479"/>
          </a:xfrm>
          <a:prstGeom prst="rect">
            <a:avLst/>
          </a:prstGeom>
        </p:spPr>
      </p:pic>
      <p:sp>
        <p:nvSpPr>
          <p:cNvPr id="7" name="Shape 58">
            <a:extLst>
              <a:ext uri="{FF2B5EF4-FFF2-40B4-BE49-F238E27FC236}">
                <a16:creationId xmlns:a16="http://schemas.microsoft.com/office/drawing/2014/main" id="{978DE816-9AB3-4F37-A714-2D47E185DFE8}"/>
              </a:ext>
            </a:extLst>
          </p:cNvPr>
          <p:cNvSpPr txBox="1">
            <a:spLocks/>
          </p:cNvSpPr>
          <p:nvPr/>
        </p:nvSpPr>
        <p:spPr>
          <a:xfrm>
            <a:off x="74428" y="2749461"/>
            <a:ext cx="8984512" cy="222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aleway"/>
              <a:buNone/>
              <a:defRPr sz="3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fr-FR" sz="20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Mesdames, Messieurs Beta testeurs, </a:t>
            </a:r>
          </a:p>
          <a:p>
            <a:pPr algn="ctr"/>
            <a:r>
              <a:rPr lang="fr-FR" sz="20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nous vous demandons votre bienveillante indulgence, et de nous accorder le temps de votre plume pour noter vos commentaires et vos souhaits à </a:t>
            </a:r>
          </a:p>
          <a:p>
            <a:pPr algn="ctr"/>
            <a:r>
              <a:rPr lang="fr-FR" sz="2000" b="0" dirty="0">
                <a:solidFill>
                  <a:srgbClr val="FF0000"/>
                </a:solidFill>
                <a:latin typeface="Source Sans Pro" panose="020B0503030403020204" pitchFamily="34" charset="0"/>
                <a:hlinkClick r:id="rId3"/>
              </a:rPr>
              <a:t>contact@revinax.net</a:t>
            </a:r>
            <a:endParaRPr lang="fr-FR" sz="2000" b="0" dirty="0">
              <a:solidFill>
                <a:srgbClr val="FF0000"/>
              </a:solidFill>
              <a:latin typeface="Source Sans Pro" panose="020B0503030403020204" pitchFamily="34" charset="0"/>
            </a:endParaRPr>
          </a:p>
          <a:p>
            <a:pPr algn="ctr"/>
            <a:endParaRPr lang="fr-FR" sz="2000" b="0" dirty="0">
              <a:solidFill>
                <a:srgbClr val="FF0000"/>
              </a:solidFill>
              <a:latin typeface="Source Sans Pro" panose="020B0503030403020204" pitchFamily="34" charset="0"/>
            </a:endParaRPr>
          </a:p>
          <a:p>
            <a:pPr algn="ctr"/>
            <a:r>
              <a:rPr lang="fr-FR" sz="2000" b="0" dirty="0">
                <a:solidFill>
                  <a:schemeClr val="bg1"/>
                </a:solidFill>
                <a:latin typeface="Source Sans Pro" panose="020B0503030403020204" pitchFamily="34" charset="0"/>
              </a:rPr>
              <a:t>Par avance merci ... Que l’expérience commence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759493-92C7-4092-83BE-FDE53EF3D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7" y="501180"/>
            <a:ext cx="5858268" cy="1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0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0" y="2672556"/>
            <a:ext cx="9144000" cy="18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solidFill>
                  <a:schemeClr val="bg1"/>
                </a:solidFill>
                <a:latin typeface="Source Sans Pro" panose="020B0503030403020204" pitchFamily="34" charset="0"/>
              </a:rPr>
              <a:t>Installation de l’application </a:t>
            </a:r>
            <a:br>
              <a:rPr lang="fr" sz="3600" dirty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fr" sz="3600" dirty="0">
                <a:solidFill>
                  <a:schemeClr val="bg1"/>
                </a:solidFill>
                <a:latin typeface="Source Sans Pro" panose="020B0503030403020204" pitchFamily="34" charset="0"/>
              </a:rPr>
              <a:t>“Revinax Handbook” </a:t>
            </a:r>
            <a:r>
              <a:rPr lang="fr-FR" sz="3600" dirty="0">
                <a:solidFill>
                  <a:schemeClr val="bg1"/>
                </a:solidFill>
                <a:latin typeface="Source Sans Pro" panose="020B0503030403020204" pitchFamily="34" charset="0"/>
              </a:rPr>
              <a:t>V Beta 1</a:t>
            </a:r>
            <a:endParaRPr sz="36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D80FDB3-932F-4CE7-861A-1E32EE649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9A54636-3A5E-4DB6-83A0-4CE53FE90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954917B-A71E-4208-9D7C-E0E68CA0C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0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7D5ED6EC-506F-4769-B33B-B32CB4916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57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94B697E-7F1A-48BD-BDE3-0F418220F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786" y="501180"/>
            <a:ext cx="1332590" cy="15324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CBB9AE-1312-4956-AA7B-8FF0058C7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7" y="501180"/>
            <a:ext cx="5858268" cy="1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44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97501" y="155909"/>
            <a:ext cx="8635647" cy="13335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Depuis votre smartphone </a:t>
            </a:r>
            <a:br>
              <a:rPr lang="fr" dirty="0"/>
            </a:br>
            <a:r>
              <a:rPr lang="fr-FR" dirty="0"/>
              <a:t>Android ou iOS</a:t>
            </a:r>
            <a:r>
              <a:rPr lang="fr-FR" dirty="0">
                <a:solidFill>
                  <a:schemeClr val="tx1"/>
                </a:solidFill>
              </a:rPr>
              <a:t>*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155850" y="1810711"/>
            <a:ext cx="8877298" cy="19336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99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fr" sz="1600" dirty="0">
                <a:solidFill>
                  <a:srgbClr val="666666"/>
                </a:solidFill>
              </a:rPr>
              <a:t>Connectez-vous à internet (de préférence en wifi)</a:t>
            </a:r>
          </a:p>
          <a:p>
            <a:pPr marL="4699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endParaRPr lang="fr" sz="1600" dirty="0">
              <a:solidFill>
                <a:srgbClr val="666666"/>
              </a:solidFill>
            </a:endParaRPr>
          </a:p>
          <a:p>
            <a:pPr marL="4699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fr-FR" sz="1600" dirty="0">
                <a:solidFill>
                  <a:srgbClr val="666666"/>
                </a:solidFill>
              </a:rPr>
              <a:t>Faites les dernières mises à jour de votre</a:t>
            </a:r>
            <a:r>
              <a:rPr lang="fr" sz="1600" dirty="0">
                <a:solidFill>
                  <a:srgbClr val="666666"/>
                </a:solidFill>
              </a:rPr>
              <a:t> </a:t>
            </a:r>
            <a:r>
              <a:rPr lang="fr-FR" sz="1600" dirty="0">
                <a:solidFill>
                  <a:srgbClr val="666666"/>
                </a:solidFill>
              </a:rPr>
              <a:t>mobile</a:t>
            </a:r>
            <a:endParaRPr sz="1600" dirty="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66666"/>
              </a:solidFill>
            </a:endParaRPr>
          </a:p>
          <a:p>
            <a:pPr marL="1270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fr" sz="1600" dirty="0">
                <a:solidFill>
                  <a:schemeClr val="tx1"/>
                </a:solidFill>
              </a:rPr>
              <a:t>3</a:t>
            </a:r>
            <a:r>
              <a:rPr lang="fr" sz="1600" dirty="0">
                <a:solidFill>
                  <a:srgbClr val="666666"/>
                </a:solidFill>
              </a:rPr>
              <a:t>. </a:t>
            </a:r>
            <a:r>
              <a:rPr lang="fr-FR" sz="1600" dirty="0">
                <a:solidFill>
                  <a:srgbClr val="666666"/>
                </a:solidFill>
              </a:rPr>
              <a:t>Installez</a:t>
            </a:r>
            <a:r>
              <a:rPr lang="fr" sz="1600" dirty="0">
                <a:solidFill>
                  <a:srgbClr val="666666"/>
                </a:solidFill>
              </a:rPr>
              <a:t> l’application </a:t>
            </a:r>
            <a:r>
              <a:rPr lang="fr" sz="1600" b="1" dirty="0">
                <a:solidFill>
                  <a:schemeClr val="tx1"/>
                </a:solidFill>
              </a:rPr>
              <a:t>Revinax Handbook</a:t>
            </a:r>
            <a:r>
              <a:rPr lang="fr" sz="1600" b="1" dirty="0">
                <a:solidFill>
                  <a:srgbClr val="666666"/>
                </a:solidFill>
              </a:rPr>
              <a:t> </a:t>
            </a:r>
            <a:r>
              <a:rPr lang="fr" sz="1600" dirty="0">
                <a:solidFill>
                  <a:srgbClr val="666666"/>
                </a:solidFill>
              </a:rPr>
              <a:t>disponible sur le </a:t>
            </a:r>
            <a:r>
              <a:rPr lang="fr" sz="1600" u="sng" dirty="0">
                <a:solidFill>
                  <a:schemeClr val="tx1"/>
                </a:solidFill>
                <a:hlinkClick r:id="rId3"/>
              </a:rPr>
              <a:t>Play Store</a:t>
            </a:r>
            <a:r>
              <a:rPr lang="fr" sz="1600" dirty="0">
                <a:solidFill>
                  <a:schemeClr val="tx1"/>
                </a:solidFill>
              </a:rPr>
              <a:t> </a:t>
            </a:r>
            <a:r>
              <a:rPr lang="fr" sz="1600" dirty="0">
                <a:solidFill>
                  <a:srgbClr val="666666"/>
                </a:solidFill>
              </a:rPr>
              <a:t>ou l’</a:t>
            </a:r>
            <a:r>
              <a:rPr lang="fr" sz="1600" dirty="0">
                <a:solidFill>
                  <a:srgbClr val="7030A0"/>
                </a:solidFill>
                <a:hlinkClick r:id="rId4"/>
              </a:rPr>
              <a:t>App Store</a:t>
            </a:r>
            <a:endParaRPr lang="fr" sz="1600" dirty="0">
              <a:solidFill>
                <a:srgbClr val="7030A0"/>
              </a:solidFill>
            </a:endParaRPr>
          </a:p>
          <a:p>
            <a:pPr marL="1270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fr" sz="1600" dirty="0">
              <a:solidFill>
                <a:srgbClr val="7030A0"/>
              </a:solidFill>
            </a:endParaRPr>
          </a:p>
          <a:p>
            <a:pPr marL="1270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fr" sz="1600" dirty="0">
                <a:solidFill>
                  <a:srgbClr val="7030A0"/>
                </a:solidFill>
              </a:rPr>
              <a:t>4. </a:t>
            </a:r>
            <a:r>
              <a:rPr lang="fr" sz="1600" dirty="0">
                <a:solidFill>
                  <a:srgbClr val="666666"/>
                </a:solidFill>
              </a:rPr>
              <a:t>Lancez l’application</a:t>
            </a:r>
          </a:p>
        </p:txBody>
      </p:sp>
      <p:pic>
        <p:nvPicPr>
          <p:cNvPr id="66" name="Shape 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501" y="336337"/>
            <a:ext cx="840774" cy="84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A139767-C099-4D7B-A3B8-B92C6CD1177F}"/>
              </a:ext>
            </a:extLst>
          </p:cNvPr>
          <p:cNvGrpSpPr/>
          <p:nvPr/>
        </p:nvGrpSpPr>
        <p:grpSpPr>
          <a:xfrm>
            <a:off x="7720381" y="4746158"/>
            <a:ext cx="1312768" cy="279222"/>
            <a:chOff x="7720381" y="4746158"/>
            <a:chExt cx="1312768" cy="279222"/>
          </a:xfrm>
        </p:grpSpPr>
        <p:pic>
          <p:nvPicPr>
            <p:cNvPr id="7" name="Picture 4" descr="cid:image006.png@01D3636E.4C459FA0">
              <a:extLst>
                <a:ext uri="{FF2B5EF4-FFF2-40B4-BE49-F238E27FC236}">
                  <a16:creationId xmlns:a16="http://schemas.microsoft.com/office/drawing/2014/main" id="{3D39FB56-810D-40E8-9446-7271DD8DA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381" y="4758680"/>
              <a:ext cx="409575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id:image008.png@01D3636E.4C459FA0">
              <a:extLst>
                <a:ext uri="{FF2B5EF4-FFF2-40B4-BE49-F238E27FC236}">
                  <a16:creationId xmlns:a16="http://schemas.microsoft.com/office/drawing/2014/main" id="{A540FEA1-B9A7-45F6-86DB-2AC13DFAF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349" y="4755346"/>
              <a:ext cx="390525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id:image010.png@01D3636E.4C459FA0">
              <a:extLst>
                <a:ext uri="{FF2B5EF4-FFF2-40B4-BE49-F238E27FC236}">
                  <a16:creationId xmlns:a16="http://schemas.microsoft.com/office/drawing/2014/main" id="{FCB1D3B8-B5F4-4AE9-8E54-2A9E8E886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r:link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259" y="4755122"/>
              <a:ext cx="409575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" descr="cid:image012.png@01D3636E.4C459FA0">
              <a:extLst>
                <a:ext uri="{FF2B5EF4-FFF2-40B4-BE49-F238E27FC236}">
                  <a16:creationId xmlns:a16="http://schemas.microsoft.com/office/drawing/2014/main" id="{7F21176E-8A24-46DE-8CC3-D0D571BCE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r:link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2149" y="4746158"/>
              <a:ext cx="381000" cy="266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823684C3-CF32-4D63-A724-4D4BA0F31BD8}"/>
              </a:ext>
            </a:extLst>
          </p:cNvPr>
          <p:cNvSpPr txBox="1"/>
          <p:nvPr/>
        </p:nvSpPr>
        <p:spPr>
          <a:xfrm>
            <a:off x="212353" y="4753700"/>
            <a:ext cx="752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solidFill>
                  <a:srgbClr val="0070C0"/>
                </a:solidFill>
                <a:latin typeface="Montserrat SemiBold" panose="00000700000000000000" pitchFamily="2" charset="0"/>
                <a:hlinkClick r:id="rId14"/>
              </a:rPr>
              <a:t>www.revinax.net</a:t>
            </a:r>
            <a:r>
              <a:rPr lang="fr-FR" sz="1200" i="1" dirty="0">
                <a:solidFill>
                  <a:srgbClr val="0070C0"/>
                </a:solidFill>
                <a:latin typeface="Montserrat ExtraLight" panose="00000300000000000000" pitchFamily="2" charset="0"/>
              </a:rPr>
              <a:t> 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- </a:t>
            </a:r>
            <a:r>
              <a:rPr lang="fr-FR" sz="1200" i="1" dirty="0" err="1">
                <a:solidFill>
                  <a:schemeClr val="bg2"/>
                </a:solidFill>
                <a:latin typeface="Montserrat ExtraLight" panose="00000300000000000000" pitchFamily="2" charset="0"/>
              </a:rPr>
              <a:t>Rpt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 point Benjamin Franklin – Bat. Cap Omega – 34960 Montpellier Cedex 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869D5E7-F212-4930-91A8-86DDE119B585}"/>
              </a:ext>
            </a:extLst>
          </p:cNvPr>
          <p:cNvSpPr txBox="1"/>
          <p:nvPr/>
        </p:nvSpPr>
        <p:spPr>
          <a:xfrm>
            <a:off x="0" y="3916776"/>
            <a:ext cx="9144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chemeClr val="lt2"/>
              </a:buClr>
              <a:buSzPts val="1800"/>
            </a:pPr>
            <a:r>
              <a:rPr lang="fr-FR" sz="1200" b="1" i="1" dirty="0">
                <a:solidFill>
                  <a:schemeClr val="dk1"/>
                </a:solidFill>
                <a:latin typeface="Source Sans Pro"/>
                <a:sym typeface="Source Sans Pro"/>
              </a:rPr>
              <a:t>*Malgré tous nos efforts, il se peut que cette version d’évaluation ne se lance pas sur certains téléphones, </a:t>
            </a:r>
            <a:br>
              <a:rPr lang="fr-FR" sz="1200" b="1" i="1" dirty="0">
                <a:solidFill>
                  <a:schemeClr val="dk1"/>
                </a:solidFill>
                <a:latin typeface="Source Sans Pro"/>
                <a:sym typeface="Source Sans Pro"/>
              </a:rPr>
            </a:br>
            <a:r>
              <a:rPr lang="fr-FR" sz="1200" b="1" i="1" dirty="0">
                <a:solidFill>
                  <a:schemeClr val="dk1"/>
                </a:solidFill>
                <a:latin typeface="Source Sans Pro"/>
                <a:sym typeface="Source Sans Pro"/>
              </a:rPr>
              <a:t>nous vous prions par avance de nous en excuser.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11700" y="330699"/>
            <a:ext cx="2856300" cy="1774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600" dirty="0">
                <a:solidFill>
                  <a:schemeClr val="tx1"/>
                </a:solidFill>
              </a:rPr>
              <a:t>5. </a:t>
            </a:r>
            <a:r>
              <a:rPr lang="fr-FR" sz="1600" dirty="0">
                <a:solidFill>
                  <a:srgbClr val="666666"/>
                </a:solidFill>
              </a:rPr>
              <a:t>En cas d’apparition de l’une des fenêtres suivantes :</a:t>
            </a:r>
            <a:endParaRPr lang="fr" sz="1600" dirty="0">
              <a:solidFill>
                <a:srgbClr val="666666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chemeClr val="tx1"/>
                </a:solidFill>
              </a:rPr>
              <a:t>• Acceptez </a:t>
            </a:r>
            <a:r>
              <a:rPr lang="fr-FR" sz="1400" dirty="0">
                <a:solidFill>
                  <a:schemeClr val="tx1"/>
                </a:solidFill>
              </a:rPr>
              <a:t>l’accès à vos fichiers vidéos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tx1"/>
                </a:solidFill>
              </a:rPr>
              <a:t>• Annulez les autorisations RV Google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68000" y="330700"/>
            <a:ext cx="2808000" cy="7573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 dirty="0">
                <a:solidFill>
                  <a:schemeClr val="dk1"/>
                </a:solidFill>
              </a:rPr>
              <a:t>6</a:t>
            </a:r>
            <a:r>
              <a:rPr lang="fr" sz="1600" dirty="0">
                <a:solidFill>
                  <a:srgbClr val="666666"/>
                </a:solidFill>
              </a:rPr>
              <a:t>. </a:t>
            </a:r>
            <a:r>
              <a:rPr lang="fr-FR" sz="1600" dirty="0">
                <a:solidFill>
                  <a:srgbClr val="666666"/>
                </a:solidFill>
              </a:rPr>
              <a:t>Cliquer sur </a:t>
            </a:r>
            <a:r>
              <a:rPr lang="fr-FR" sz="1600" b="1" dirty="0" err="1">
                <a:solidFill>
                  <a:schemeClr val="tx1"/>
                </a:solidFill>
              </a:rPr>
              <a:t>Sign</a:t>
            </a:r>
            <a:r>
              <a:rPr lang="fr-FR" sz="1600" b="1" dirty="0">
                <a:solidFill>
                  <a:schemeClr val="tx1"/>
                </a:solidFill>
              </a:rPr>
              <a:t> In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024300" y="330700"/>
            <a:ext cx="2808000" cy="7573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r" sz="1400" dirty="0">
                <a:solidFill>
                  <a:schemeClr val="dk1"/>
                </a:solidFill>
              </a:rPr>
              <a:t>7</a:t>
            </a:r>
            <a:r>
              <a:rPr lang="fr" sz="1400" dirty="0">
                <a:solidFill>
                  <a:srgbClr val="666666"/>
                </a:solidFill>
              </a:rPr>
              <a:t>. </a:t>
            </a:r>
            <a:r>
              <a:rPr lang="fr-FR" sz="1400" dirty="0">
                <a:solidFill>
                  <a:srgbClr val="666666"/>
                </a:solidFill>
              </a:rPr>
              <a:t>Ajoutez une adresse mail valide et choisissez un mot de passe, puis cliquez sur </a:t>
            </a:r>
            <a:r>
              <a:rPr lang="fr-FR" sz="1400" b="1" dirty="0" err="1">
                <a:solidFill>
                  <a:schemeClr val="tx1"/>
                </a:solidFill>
              </a:rPr>
              <a:t>Register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11" name="Picture 4" descr="cid:image006.png@01D3636E.4C459FA0">
            <a:extLst>
              <a:ext uri="{FF2B5EF4-FFF2-40B4-BE49-F238E27FC236}">
                <a16:creationId xmlns:a16="http://schemas.microsoft.com/office/drawing/2014/main" id="{5EE2150F-F8D6-4912-869E-C27EC77BC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81" y="4758680"/>
            <a:ext cx="4095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id:image008.png@01D3636E.4C459FA0">
            <a:extLst>
              <a:ext uri="{FF2B5EF4-FFF2-40B4-BE49-F238E27FC236}">
                <a16:creationId xmlns:a16="http://schemas.microsoft.com/office/drawing/2014/main" id="{C487D583-FD10-47DD-9930-DA95938EC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49" y="4755346"/>
            <a:ext cx="39052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id:image010.png@01D3636E.4C459FA0">
            <a:extLst>
              <a:ext uri="{FF2B5EF4-FFF2-40B4-BE49-F238E27FC236}">
                <a16:creationId xmlns:a16="http://schemas.microsoft.com/office/drawing/2014/main" id="{8598CCB9-0127-4803-B1FC-E6D02E07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59" y="4755122"/>
            <a:ext cx="4095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 descr="cid:image012.png@01D3636E.4C459FA0">
            <a:extLst>
              <a:ext uri="{FF2B5EF4-FFF2-40B4-BE49-F238E27FC236}">
                <a16:creationId xmlns:a16="http://schemas.microsoft.com/office/drawing/2014/main" id="{0914265A-B4EC-4458-A6C7-78441C08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149" y="4746158"/>
            <a:ext cx="3810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F9512DF-B349-41F6-8CBD-85DF41338630}"/>
              </a:ext>
            </a:extLst>
          </p:cNvPr>
          <p:cNvSpPr txBox="1"/>
          <p:nvPr/>
        </p:nvSpPr>
        <p:spPr>
          <a:xfrm>
            <a:off x="212353" y="4753700"/>
            <a:ext cx="752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solidFill>
                  <a:srgbClr val="0070C0"/>
                </a:solidFill>
                <a:latin typeface="Montserrat SemiBold" panose="00000700000000000000" pitchFamily="2" charset="0"/>
                <a:hlinkClick r:id="rId11"/>
              </a:rPr>
              <a:t>www.revinax.net</a:t>
            </a:r>
            <a:r>
              <a:rPr lang="fr-FR" sz="1200" i="1" dirty="0">
                <a:solidFill>
                  <a:srgbClr val="0070C0"/>
                </a:solidFill>
                <a:latin typeface="Montserrat ExtraLight" panose="00000300000000000000" pitchFamily="2" charset="0"/>
              </a:rPr>
              <a:t> 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- </a:t>
            </a:r>
            <a:r>
              <a:rPr lang="fr-FR" sz="1200" i="1" dirty="0" err="1">
                <a:solidFill>
                  <a:schemeClr val="bg2"/>
                </a:solidFill>
                <a:latin typeface="Montserrat ExtraLight" panose="00000300000000000000" pitchFamily="2" charset="0"/>
              </a:rPr>
              <a:t>Rpt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 point Benjamin Franklin – Bat. Cap Omega – 34960 Montpellier Cedex 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4F4FB4-A998-4276-A620-83098EA02B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0285" y="1299467"/>
            <a:ext cx="1676326" cy="29801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A4D8B4-EF5C-41AD-B3FE-B650DD2ECD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1700" y="2447776"/>
            <a:ext cx="2808000" cy="1579500"/>
          </a:xfrm>
          <a:prstGeom prst="rect">
            <a:avLst/>
          </a:prstGeom>
        </p:spPr>
      </p:pic>
      <p:pic>
        <p:nvPicPr>
          <p:cNvPr id="25" name="Shape 75">
            <a:extLst>
              <a:ext uri="{FF2B5EF4-FFF2-40B4-BE49-F238E27FC236}">
                <a16:creationId xmlns:a16="http://schemas.microsoft.com/office/drawing/2014/main" id="{D6DF3110-D59E-4915-96F8-36FCEFD81ED8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733837" y="1313830"/>
            <a:ext cx="1676326" cy="298012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76">
            <a:extLst>
              <a:ext uri="{FF2B5EF4-FFF2-40B4-BE49-F238E27FC236}">
                <a16:creationId xmlns:a16="http://schemas.microsoft.com/office/drawing/2014/main" id="{1170908E-1CC0-4F51-B476-70E9F6FC17C9}"/>
              </a:ext>
            </a:extLst>
          </p:cNvPr>
          <p:cNvSpPr/>
          <p:nvPr/>
        </p:nvSpPr>
        <p:spPr>
          <a:xfrm>
            <a:off x="4169400" y="3920204"/>
            <a:ext cx="805200" cy="242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76">
            <a:extLst>
              <a:ext uri="{FF2B5EF4-FFF2-40B4-BE49-F238E27FC236}">
                <a16:creationId xmlns:a16="http://schemas.microsoft.com/office/drawing/2014/main" id="{C7716EEA-1F66-403D-9558-EC1CD401F0B0}"/>
              </a:ext>
            </a:extLst>
          </p:cNvPr>
          <p:cNvSpPr/>
          <p:nvPr/>
        </p:nvSpPr>
        <p:spPr>
          <a:xfrm>
            <a:off x="1703866" y="3359211"/>
            <a:ext cx="581025" cy="242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C82BE09-8F63-4450-9B7A-104054C270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0137" y="1299467"/>
            <a:ext cx="1676326" cy="2980133"/>
          </a:xfrm>
          <a:prstGeom prst="rect">
            <a:avLst/>
          </a:prstGeom>
        </p:spPr>
      </p:pic>
      <p:pic>
        <p:nvPicPr>
          <p:cNvPr id="29" name="Shape 75">
            <a:extLst>
              <a:ext uri="{FF2B5EF4-FFF2-40B4-BE49-F238E27FC236}">
                <a16:creationId xmlns:a16="http://schemas.microsoft.com/office/drawing/2014/main" id="{7FFC4FFE-FCF0-4E35-ACC4-9D4F6DF1F917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753763" y="1313830"/>
            <a:ext cx="1676326" cy="298012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76">
            <a:extLst>
              <a:ext uri="{FF2B5EF4-FFF2-40B4-BE49-F238E27FC236}">
                <a16:creationId xmlns:a16="http://schemas.microsoft.com/office/drawing/2014/main" id="{B1B19853-68C5-4D34-8B12-74AAD0D6C704}"/>
              </a:ext>
            </a:extLst>
          </p:cNvPr>
          <p:cNvSpPr/>
          <p:nvPr/>
        </p:nvSpPr>
        <p:spPr>
          <a:xfrm>
            <a:off x="4189326" y="3920204"/>
            <a:ext cx="805200" cy="242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hape 76">
            <a:extLst>
              <a:ext uri="{FF2B5EF4-FFF2-40B4-BE49-F238E27FC236}">
                <a16:creationId xmlns:a16="http://schemas.microsoft.com/office/drawing/2014/main" id="{FADC5350-8919-4E20-89B4-A144D1F804E8}"/>
              </a:ext>
            </a:extLst>
          </p:cNvPr>
          <p:cNvSpPr/>
          <p:nvPr/>
        </p:nvSpPr>
        <p:spPr>
          <a:xfrm>
            <a:off x="7030547" y="3725608"/>
            <a:ext cx="805200" cy="242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592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BEC88B-8751-450C-86FB-B2D7A2469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854" y="1430801"/>
            <a:ext cx="1676344" cy="2980166"/>
          </a:xfrm>
          <a:prstGeom prst="rect">
            <a:avLst/>
          </a:prstGeom>
        </p:spPr>
      </p:pic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149870" y="330700"/>
            <a:ext cx="2808000" cy="8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600"/>
              </a:spcAft>
              <a:buNone/>
            </a:pPr>
            <a:r>
              <a:rPr lang="fr-FR" sz="1600" dirty="0">
                <a:solidFill>
                  <a:schemeClr val="dk1"/>
                </a:solidFill>
              </a:rPr>
              <a:t>8</a:t>
            </a:r>
            <a:r>
              <a:rPr lang="fr-FR" sz="1600" dirty="0">
                <a:solidFill>
                  <a:srgbClr val="666666"/>
                </a:solidFill>
              </a:rPr>
              <a:t>. </a:t>
            </a:r>
            <a:r>
              <a:rPr lang="fr-FR" sz="1600" b="1" dirty="0">
                <a:solidFill>
                  <a:srgbClr val="666666"/>
                </a:solidFill>
              </a:rPr>
              <a:t>Connectez-vous</a:t>
            </a:r>
            <a:r>
              <a:rPr lang="fr-FR" sz="1600" dirty="0">
                <a:solidFill>
                  <a:srgbClr val="666666"/>
                </a:solidFill>
              </a:rPr>
              <a:t> à l’aide de vos identifiants en cliquant sur </a:t>
            </a:r>
            <a:r>
              <a:rPr lang="fr-FR" sz="1600" b="1" dirty="0">
                <a:solidFill>
                  <a:schemeClr val="tx1"/>
                </a:solidFill>
              </a:rPr>
              <a:t>Login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620326" y="330700"/>
            <a:ext cx="2808000" cy="6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600" dirty="0">
                <a:solidFill>
                  <a:schemeClr val="dk1"/>
                </a:solidFill>
              </a:rPr>
              <a:t>9</a:t>
            </a:r>
            <a:r>
              <a:rPr lang="fr" sz="1600" dirty="0">
                <a:solidFill>
                  <a:srgbClr val="666666"/>
                </a:solidFill>
              </a:rPr>
              <a:t>. Cliquez sur le tutoriel </a:t>
            </a:r>
            <a:r>
              <a:rPr lang="fr-FR" sz="1600" b="1" dirty="0">
                <a:solidFill>
                  <a:schemeClr val="tx1"/>
                </a:solidFill>
              </a:rPr>
              <a:t>SFCE 2018</a:t>
            </a:r>
            <a:r>
              <a:rPr lang="fr" sz="1600" b="1" dirty="0">
                <a:solidFill>
                  <a:srgbClr val="666666"/>
                </a:solidFill>
              </a:rPr>
              <a:t> </a:t>
            </a:r>
            <a:r>
              <a:rPr lang="fr" sz="1600" dirty="0">
                <a:solidFill>
                  <a:srgbClr val="666666"/>
                </a:solidFill>
              </a:rPr>
              <a:t>et</a:t>
            </a:r>
            <a:r>
              <a:rPr lang="fr" sz="1600" b="1" dirty="0">
                <a:solidFill>
                  <a:srgbClr val="666666"/>
                </a:solidFill>
              </a:rPr>
              <a:t> installez-le </a:t>
            </a:r>
            <a:r>
              <a:rPr lang="fr" sz="1600" dirty="0">
                <a:solidFill>
                  <a:srgbClr val="666666"/>
                </a:solidFill>
              </a:rPr>
              <a:t>sur votre smartphone</a:t>
            </a:r>
            <a:endParaRPr sz="1600" dirty="0">
              <a:solidFill>
                <a:srgbClr val="666666"/>
              </a:solidFill>
            </a:endParaRPr>
          </a:p>
        </p:txBody>
      </p:sp>
      <p:pic>
        <p:nvPicPr>
          <p:cNvPr id="74" name="Shape 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5674" y="1430825"/>
            <a:ext cx="1676326" cy="298016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/>
          <p:nvPr/>
        </p:nvSpPr>
        <p:spPr>
          <a:xfrm>
            <a:off x="2151211" y="3855225"/>
            <a:ext cx="805200" cy="242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5221168" y="2404791"/>
            <a:ext cx="1446264" cy="630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4" descr="cid:image006.png@01D3636E.4C459FA0">
            <a:extLst>
              <a:ext uri="{FF2B5EF4-FFF2-40B4-BE49-F238E27FC236}">
                <a16:creationId xmlns:a16="http://schemas.microsoft.com/office/drawing/2014/main" id="{5EE2150F-F8D6-4912-869E-C27EC77BC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81" y="4758680"/>
            <a:ext cx="4095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id:image008.png@01D3636E.4C459FA0">
            <a:extLst>
              <a:ext uri="{FF2B5EF4-FFF2-40B4-BE49-F238E27FC236}">
                <a16:creationId xmlns:a16="http://schemas.microsoft.com/office/drawing/2014/main" id="{C487D583-FD10-47DD-9930-DA95938EC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49" y="4755346"/>
            <a:ext cx="39052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id:image010.png@01D3636E.4C459FA0">
            <a:extLst>
              <a:ext uri="{FF2B5EF4-FFF2-40B4-BE49-F238E27FC236}">
                <a16:creationId xmlns:a16="http://schemas.microsoft.com/office/drawing/2014/main" id="{8598CCB9-0127-4803-B1FC-E6D02E07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59" y="4755122"/>
            <a:ext cx="4095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 descr="cid:image012.png@01D3636E.4C459FA0">
            <a:extLst>
              <a:ext uri="{FF2B5EF4-FFF2-40B4-BE49-F238E27FC236}">
                <a16:creationId xmlns:a16="http://schemas.microsoft.com/office/drawing/2014/main" id="{0914265A-B4EC-4458-A6C7-78441C08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149" y="4746158"/>
            <a:ext cx="3810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8C54A3C-049E-4C46-8F55-FEDD9320134D}"/>
              </a:ext>
            </a:extLst>
          </p:cNvPr>
          <p:cNvSpPr txBox="1"/>
          <p:nvPr/>
        </p:nvSpPr>
        <p:spPr>
          <a:xfrm>
            <a:off x="212353" y="4753700"/>
            <a:ext cx="752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solidFill>
                  <a:srgbClr val="0070C0"/>
                </a:solidFill>
                <a:latin typeface="Montserrat SemiBold" panose="00000700000000000000" pitchFamily="2" charset="0"/>
                <a:hlinkClick r:id="rId13"/>
              </a:rPr>
              <a:t>www.revinax.net</a:t>
            </a:r>
            <a:r>
              <a:rPr lang="fr-FR" sz="1200" i="1" dirty="0">
                <a:solidFill>
                  <a:srgbClr val="0070C0"/>
                </a:solidFill>
                <a:latin typeface="Montserrat ExtraLight" panose="00000300000000000000" pitchFamily="2" charset="0"/>
              </a:rPr>
              <a:t> 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- </a:t>
            </a:r>
            <a:r>
              <a:rPr lang="fr-FR" sz="1200" i="1" dirty="0" err="1">
                <a:solidFill>
                  <a:schemeClr val="bg2"/>
                </a:solidFill>
                <a:latin typeface="Montserrat ExtraLight" panose="00000300000000000000" pitchFamily="2" charset="0"/>
              </a:rPr>
              <a:t>Rpt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 point Benjamin Franklin – Bat. Cap Omega – 34960 Montpellier Cedex 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F86E78A3-F90A-46F2-A878-BCE05AE130A4}"/>
              </a:ext>
            </a:extLst>
          </p:cNvPr>
          <p:cNvGrpSpPr/>
          <p:nvPr/>
        </p:nvGrpSpPr>
        <p:grpSpPr>
          <a:xfrm>
            <a:off x="757640" y="694332"/>
            <a:ext cx="2687967" cy="2687967"/>
            <a:chOff x="3358450" y="2262105"/>
            <a:chExt cx="2178324" cy="2178324"/>
          </a:xfrm>
        </p:grpSpPr>
        <p:pic>
          <p:nvPicPr>
            <p:cNvPr id="10" name="Picture 2" descr="Résultat de recherche d'images pour &quot;pictogramme tourner le telephone&quot;">
              <a:extLst>
                <a:ext uri="{FF2B5EF4-FFF2-40B4-BE49-F238E27FC236}">
                  <a16:creationId xmlns:a16="http://schemas.microsoft.com/office/drawing/2014/main" id="{6374382B-EDC1-4574-A123-17EA331BE6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358450" y="2262105"/>
              <a:ext cx="2178324" cy="2178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Shape 85">
              <a:extLst>
                <a:ext uri="{FF2B5EF4-FFF2-40B4-BE49-F238E27FC236}">
                  <a16:creationId xmlns:a16="http://schemas.microsoft.com/office/drawing/2014/main" id="{20493654-0978-461A-B992-19ED500DFB0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07574" y="2852573"/>
              <a:ext cx="1880075" cy="997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287081" y="330701"/>
            <a:ext cx="3633572" cy="1043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None/>
            </a:pPr>
            <a:r>
              <a:rPr lang="fr" sz="1600" dirty="0">
                <a:solidFill>
                  <a:schemeClr val="dk1"/>
                </a:solidFill>
                <a:latin typeface="Source Sans Pro" panose="020B0503030403020204" pitchFamily="34" charset="0"/>
              </a:rPr>
              <a:t>10</a:t>
            </a:r>
            <a:r>
              <a:rPr lang="fr" sz="1600" dirty="0">
                <a:solidFill>
                  <a:srgbClr val="666666"/>
                </a:solidFill>
              </a:rPr>
              <a:t>. </a:t>
            </a:r>
            <a:r>
              <a:rPr lang="fr-FR" sz="1600" b="1" dirty="0">
                <a:solidFill>
                  <a:srgbClr val="666666"/>
                </a:solidFill>
              </a:rPr>
              <a:t>Mettez l’écran du téléphone à l’horizontale et levez le à hauteur des yeux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497572" y="330700"/>
            <a:ext cx="4359347" cy="13452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fr" sz="1600" dirty="0">
                <a:solidFill>
                  <a:schemeClr val="dk1"/>
                </a:solidFill>
              </a:rPr>
              <a:t>11</a:t>
            </a:r>
            <a:r>
              <a:rPr lang="fr" sz="1600" dirty="0">
                <a:solidFill>
                  <a:srgbClr val="666666"/>
                </a:solidFill>
              </a:rPr>
              <a:t>. </a:t>
            </a:r>
            <a:r>
              <a:rPr lang="fr-FR" sz="1600" dirty="0">
                <a:solidFill>
                  <a:srgbClr val="666666"/>
                </a:solidFill>
              </a:rPr>
              <a:t>Une fois l’installation terminée, le tutoriel se lance automatiquement.</a:t>
            </a:r>
          </a:p>
          <a:p>
            <a:pPr marL="0" lvl="0" indent="0">
              <a:buNone/>
            </a:pPr>
            <a:r>
              <a:rPr lang="fr-FR" sz="1600" dirty="0">
                <a:solidFill>
                  <a:srgbClr val="666666"/>
                </a:solidFill>
              </a:rPr>
              <a:t>(si ce n’est pas le cas, fermez et relancez l’application)</a:t>
            </a:r>
            <a:endParaRPr sz="1400" dirty="0">
              <a:solidFill>
                <a:srgbClr val="666666"/>
              </a:solidFill>
            </a:endParaRPr>
          </a:p>
        </p:txBody>
      </p:sp>
      <p:pic>
        <p:nvPicPr>
          <p:cNvPr id="11" name="Picture 4" descr="cid:image006.png@01D3636E.4C459FA0">
            <a:extLst>
              <a:ext uri="{FF2B5EF4-FFF2-40B4-BE49-F238E27FC236}">
                <a16:creationId xmlns:a16="http://schemas.microsoft.com/office/drawing/2014/main" id="{5EE2150F-F8D6-4912-869E-C27EC77BC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81" y="4758680"/>
            <a:ext cx="4095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id:image008.png@01D3636E.4C459FA0">
            <a:extLst>
              <a:ext uri="{FF2B5EF4-FFF2-40B4-BE49-F238E27FC236}">
                <a16:creationId xmlns:a16="http://schemas.microsoft.com/office/drawing/2014/main" id="{C487D583-FD10-47DD-9930-DA95938EC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49" y="4755346"/>
            <a:ext cx="39052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id:image010.png@01D3636E.4C459FA0">
            <a:extLst>
              <a:ext uri="{FF2B5EF4-FFF2-40B4-BE49-F238E27FC236}">
                <a16:creationId xmlns:a16="http://schemas.microsoft.com/office/drawing/2014/main" id="{8598CCB9-0127-4803-B1FC-E6D02E07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59" y="4755122"/>
            <a:ext cx="4095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 descr="cid:image012.png@01D3636E.4C459FA0">
            <a:extLst>
              <a:ext uri="{FF2B5EF4-FFF2-40B4-BE49-F238E27FC236}">
                <a16:creationId xmlns:a16="http://schemas.microsoft.com/office/drawing/2014/main" id="{0914265A-B4EC-4458-A6C7-78441C08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149" y="4746158"/>
            <a:ext cx="3810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8A37D8E-FB7A-4FE5-B5B2-AE309EC74DBD}"/>
              </a:ext>
            </a:extLst>
          </p:cNvPr>
          <p:cNvSpPr txBox="1"/>
          <p:nvPr/>
        </p:nvSpPr>
        <p:spPr>
          <a:xfrm>
            <a:off x="212353" y="4753700"/>
            <a:ext cx="7527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solidFill>
                  <a:srgbClr val="0070C0"/>
                </a:solidFill>
                <a:latin typeface="Montserrat SemiBold" panose="00000700000000000000" pitchFamily="2" charset="0"/>
                <a:hlinkClick r:id="rId13"/>
              </a:rPr>
              <a:t>www.revinax.net</a:t>
            </a:r>
            <a:r>
              <a:rPr lang="fr-FR" sz="1200" i="1" dirty="0">
                <a:solidFill>
                  <a:srgbClr val="0070C0"/>
                </a:solidFill>
                <a:latin typeface="Montserrat ExtraLight" panose="00000300000000000000" pitchFamily="2" charset="0"/>
              </a:rPr>
              <a:t> 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- </a:t>
            </a:r>
            <a:r>
              <a:rPr lang="fr-FR" sz="1200" i="1" dirty="0" err="1">
                <a:solidFill>
                  <a:schemeClr val="bg2"/>
                </a:solidFill>
                <a:latin typeface="Montserrat ExtraLight" panose="00000300000000000000" pitchFamily="2" charset="0"/>
              </a:rPr>
              <a:t>Rpt</a:t>
            </a:r>
            <a:r>
              <a:rPr lang="fr-FR" sz="1200" i="1" dirty="0">
                <a:solidFill>
                  <a:schemeClr val="bg2"/>
                </a:solidFill>
                <a:latin typeface="Montserrat ExtraLight" panose="00000300000000000000" pitchFamily="2" charset="0"/>
              </a:rPr>
              <a:t> point Benjamin Franklin – Bat. Cap Omega – 34960 Montpellier Cedex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B00BDE-62B1-4CD1-A48C-DB964432F00C}"/>
              </a:ext>
            </a:extLst>
          </p:cNvPr>
          <p:cNvSpPr/>
          <p:nvPr/>
        </p:nvSpPr>
        <p:spPr>
          <a:xfrm>
            <a:off x="332726" y="2881429"/>
            <a:ext cx="3587927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>
                <a:solidFill>
                  <a:srgbClr val="666666"/>
                </a:solidFill>
                <a:latin typeface="Source Sans Pro" panose="020B0503030403020204" pitchFamily="34" charset="0"/>
              </a:rPr>
              <a:t>L’écran se divise en deux et deux logos SURGEVRY apparaissent. Cela signifie que le téléchargement du tutoriel sur votre smartphone est en cours. </a:t>
            </a:r>
          </a:p>
          <a:p>
            <a:pPr lvl="0" algn="ctr">
              <a:spcBef>
                <a:spcPts val="1600"/>
              </a:spcBef>
              <a:spcAft>
                <a:spcPts val="1600"/>
              </a:spcAft>
            </a:pPr>
            <a:r>
              <a:rPr lang="fr-FR" sz="1600" dirty="0">
                <a:solidFill>
                  <a:schemeClr val="dk1"/>
                </a:solidFill>
                <a:latin typeface="Source Sans Pro" panose="020B0503030403020204" pitchFamily="34" charset="0"/>
              </a:rPr>
              <a:t>Patientez jusqu’à la fin du téléchargement...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1260CE-BBEA-458C-88D4-1937EC8AFFB7}"/>
              </a:ext>
            </a:extLst>
          </p:cNvPr>
          <p:cNvSpPr/>
          <p:nvPr/>
        </p:nvSpPr>
        <p:spPr>
          <a:xfrm>
            <a:off x="4572001" y="2351730"/>
            <a:ext cx="4239274" cy="193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4D19AF-D528-4639-8636-ED9092E05D5F}"/>
              </a:ext>
            </a:extLst>
          </p:cNvPr>
          <p:cNvSpPr/>
          <p:nvPr/>
        </p:nvSpPr>
        <p:spPr>
          <a:xfrm>
            <a:off x="4572000" y="2725418"/>
            <a:ext cx="4239273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spcBef>
                <a:spcPts val="1000"/>
              </a:spcBef>
              <a:spcAft>
                <a:spcPts val="1600"/>
              </a:spcAft>
            </a:pPr>
            <a:r>
              <a:rPr lang="fr-FR" sz="18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Vous pouvez désormais visualiser le tutoriel à tout moment </a:t>
            </a:r>
            <a:br>
              <a:rPr lang="fr-FR" sz="1800" b="1" dirty="0">
                <a:solidFill>
                  <a:schemeClr val="bg1"/>
                </a:solidFill>
                <a:latin typeface="Source Sans Pro" panose="020B0503030403020204" pitchFamily="34" charset="0"/>
              </a:rPr>
            </a:br>
            <a:r>
              <a:rPr lang="fr-FR" sz="18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en vous connectant à votre compte avec un </a:t>
            </a:r>
            <a:r>
              <a:rPr lang="fr-FR" sz="1800" b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CardBoard</a:t>
            </a:r>
            <a:r>
              <a:rPr lang="fr-FR" sz="18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 3D</a:t>
            </a:r>
          </a:p>
        </p:txBody>
      </p:sp>
    </p:spTree>
    <p:extLst>
      <p:ext uri="{BB962C8B-B14F-4D97-AF65-F5344CB8AC3E}">
        <p14:creationId xmlns:p14="http://schemas.microsoft.com/office/powerpoint/2010/main" val="697112786"/>
      </p:ext>
    </p:extLst>
  </p:cSld>
  <p:clrMapOvr>
    <a:masterClrMapping/>
  </p:clrMapOvr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519</Words>
  <Application>Microsoft Office PowerPoint</Application>
  <PresentationFormat>Affichage à l'écran (16:9)</PresentationFormat>
  <Paragraphs>48</Paragraphs>
  <Slides>14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Montserrat SemiBold</vt:lpstr>
      <vt:lpstr>Calibri</vt:lpstr>
      <vt:lpstr>Montserrat ExtraLight</vt:lpstr>
      <vt:lpstr>Raleway</vt:lpstr>
      <vt:lpstr>Arial</vt:lpstr>
      <vt:lpstr>Source Sans Pro</vt:lpstr>
      <vt:lpstr>Plum</vt:lpstr>
      <vt:lpstr>Présentation PowerPoint</vt:lpstr>
      <vt:lpstr>Présentation PowerPoint</vt:lpstr>
      <vt:lpstr>Présentation PowerPoint</vt:lpstr>
      <vt:lpstr>Présentation PowerPoint</vt:lpstr>
      <vt:lpstr>Installation de l’application  “Revinax Handbook” V Beta 1</vt:lpstr>
      <vt:lpstr>Depuis votre smartphone  Android ou iOS*</vt:lpstr>
      <vt:lpstr>Présentation PowerPoint</vt:lpstr>
      <vt:lpstr>Présentation PowerPoint</vt:lpstr>
      <vt:lpstr>Présentation PowerPoint</vt:lpstr>
      <vt:lpstr>Utilisation d’un Cardboard 3D</vt:lpstr>
      <vt:lpstr>Présentation PowerPoint</vt:lpstr>
      <vt:lpstr>Enjoy !</vt:lpstr>
      <vt:lpstr>HOT LINE / 05 63 75 66 24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Installation de l’application “Revinax Handbook”</dc:title>
  <dc:creator>Revinax 3</dc:creator>
  <cp:lastModifiedBy>Ophélie Perrot</cp:lastModifiedBy>
  <cp:revision>25</cp:revision>
  <dcterms:modified xsi:type="dcterms:W3CDTF">2018-01-22T13:30:02Z</dcterms:modified>
</cp:coreProperties>
</file>